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1" r:id="rId28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6" Type="http://schemas.openxmlformats.org/officeDocument/2006/relationships/slide" Target="slides/slide16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4" name="Shape 11394"/>
        <p:cNvGrpSpPr/>
        <p:nvPr/>
      </p:nvGrpSpPr>
      <p:grpSpPr>
        <a:xfrm>
          <a:off x="0" y="0"/>
          <a:ext cx="0" cy="0"/>
          <a:chOff x="0" y="0"/>
          <a:chExt cx="0" cy="0"/>
        </a:xfrm>
      </p:grpSpPr>
      <p:sp>
        <p:nvSpPr>
          <p:cNvPr id="11395" name="Google Shape;11395;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6" name="Google Shape;11396;p1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notesSlide" Target="../notesSlides/notesSlide166.xml"/><Relationship Id="rId3" Type="http://schemas.openxmlformats.org/officeDocument/2006/relationships/image" Target="../media/image332.png"/></Relationships>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7" name="Shape 11397"/>
        <p:cNvGrpSpPr/>
        <p:nvPr/>
      </p:nvGrpSpPr>
      <p:grpSpPr>
        <a:xfrm>
          <a:off x="0" y="0"/>
          <a:ext cx="0" cy="0"/>
          <a:chOff x="0" y="0"/>
          <a:chExt cx="0" cy="0"/>
        </a:xfrm>
      </p:grpSpPr>
      <p:sp>
        <p:nvSpPr>
          <p:cNvPr id="11398" name="Google Shape;11398;p1596"/>
          <p:cNvSpPr/>
          <p:nvPr/>
        </p:nvSpPr>
        <p:spPr>
          <a:xfrm>
            <a:off x="71438" y="873881"/>
            <a:ext cx="184731" cy="3953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69">
              <a:solidFill>
                <a:srgbClr val="000000"/>
              </a:solidFill>
              <a:latin typeface="Arial"/>
              <a:ea typeface="Arial"/>
              <a:cs typeface="Arial"/>
              <a:sym typeface="Arial"/>
            </a:endParaRPr>
          </a:p>
        </p:txBody>
      </p:sp>
      <p:grpSp>
        <p:nvGrpSpPr>
          <p:cNvPr id="11399" name="Google Shape;11399;p1596"/>
          <p:cNvGrpSpPr/>
          <p:nvPr/>
        </p:nvGrpSpPr>
        <p:grpSpPr>
          <a:xfrm>
            <a:off x="3143250" y="3143250"/>
            <a:ext cx="2899172" cy="3260824"/>
            <a:chOff x="2064" y="2112"/>
            <a:chExt cx="1948" cy="2191"/>
          </a:xfrm>
        </p:grpSpPr>
        <p:sp>
          <p:nvSpPr>
            <p:cNvPr id="11400" name="Google Shape;11400;p1596"/>
            <p:cNvSpPr/>
            <p:nvPr/>
          </p:nvSpPr>
          <p:spPr>
            <a:xfrm>
              <a:off x="2208" y="2304"/>
              <a:ext cx="1402" cy="1373"/>
            </a:xfrm>
            <a:prstGeom prst="triangle">
              <a:avLst>
                <a:gd fmla="val 50000" name="adj"/>
              </a:avLst>
            </a:prstGeom>
            <a:solidFill>
              <a:srgbClr val="6666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69">
                <a:solidFill>
                  <a:srgbClr val="000000"/>
                </a:solidFill>
                <a:latin typeface="Arial"/>
                <a:ea typeface="Arial"/>
                <a:cs typeface="Arial"/>
                <a:sym typeface="Arial"/>
              </a:endParaRPr>
            </a:p>
          </p:txBody>
        </p:sp>
        <p:sp>
          <p:nvSpPr>
            <p:cNvPr id="11401" name="Google Shape;11401;p1596"/>
            <p:cNvSpPr txBox="1"/>
            <p:nvPr/>
          </p:nvSpPr>
          <p:spPr>
            <a:xfrm>
              <a:off x="2688" y="2576"/>
              <a:ext cx="428" cy="136"/>
            </a:xfrm>
            <a:prstGeom prst="rect">
              <a:avLst/>
            </a:prstGeom>
            <a:noFill/>
            <a:ln>
              <a:noFill/>
            </a:ln>
          </p:spPr>
          <p:txBody>
            <a:bodyPr anchorCtr="0" anchor="t" bIns="28700" lIns="57425" spcFirstLastPara="1" rIns="57425" wrap="square" tIns="28700">
              <a:noAutofit/>
            </a:bodyPr>
            <a:lstStyle/>
            <a:p>
              <a:pPr indent="0" lvl="0" marL="0" marR="0" rtl="0" algn="ctr">
                <a:spcBef>
                  <a:spcPts val="0"/>
                </a:spcBef>
                <a:spcAft>
                  <a:spcPts val="0"/>
                </a:spcAft>
                <a:buNone/>
              </a:pPr>
              <a:r>
                <a:rPr lang="en-US" sz="656">
                  <a:solidFill>
                    <a:srgbClr val="FFFFFF"/>
                  </a:solidFill>
                  <a:latin typeface="Arial"/>
                  <a:ea typeface="Arial"/>
                  <a:cs typeface="Arial"/>
                  <a:sym typeface="Arial"/>
                </a:rPr>
                <a:t>Legislators,</a:t>
              </a:r>
              <a:endParaRPr/>
            </a:p>
            <a:p>
              <a:pPr indent="0" lvl="0" marL="0" marR="0" rtl="0" algn="ctr">
                <a:spcBef>
                  <a:spcPts val="0"/>
                </a:spcBef>
                <a:spcAft>
                  <a:spcPts val="0"/>
                </a:spcAft>
                <a:buNone/>
              </a:pPr>
              <a:r>
                <a:rPr lang="en-US" sz="656">
                  <a:solidFill>
                    <a:srgbClr val="FFFFFF"/>
                  </a:solidFill>
                  <a:latin typeface="Arial"/>
                  <a:ea typeface="Arial"/>
                  <a:cs typeface="Arial"/>
                  <a:sym typeface="Arial"/>
                </a:rPr>
                <a:t>Stakeholders</a:t>
              </a:r>
              <a:endParaRPr sz="1406">
                <a:solidFill>
                  <a:srgbClr val="000000"/>
                </a:solidFill>
                <a:latin typeface="Arial"/>
                <a:ea typeface="Arial"/>
                <a:cs typeface="Arial"/>
                <a:sym typeface="Arial"/>
              </a:endParaRPr>
            </a:p>
          </p:txBody>
        </p:sp>
        <p:sp>
          <p:nvSpPr>
            <p:cNvPr id="11402" name="Google Shape;11402;p1596"/>
            <p:cNvSpPr txBox="1"/>
            <p:nvPr/>
          </p:nvSpPr>
          <p:spPr>
            <a:xfrm>
              <a:off x="2640" y="2880"/>
              <a:ext cx="564" cy="96"/>
            </a:xfrm>
            <a:prstGeom prst="rect">
              <a:avLst/>
            </a:prstGeom>
            <a:noFill/>
            <a:ln>
              <a:noFill/>
            </a:ln>
          </p:spPr>
          <p:txBody>
            <a:bodyPr anchorCtr="0" anchor="t" bIns="28700" lIns="57425" spcFirstLastPara="1" rIns="57425" wrap="square" tIns="28700">
              <a:noAutofit/>
            </a:bodyPr>
            <a:lstStyle/>
            <a:p>
              <a:pPr indent="0" lvl="0" marL="0" marR="0" rtl="0" algn="ctr">
                <a:spcBef>
                  <a:spcPts val="0"/>
                </a:spcBef>
                <a:spcAft>
                  <a:spcPts val="0"/>
                </a:spcAft>
                <a:buNone/>
              </a:pPr>
              <a:r>
                <a:rPr lang="en-US" sz="656">
                  <a:solidFill>
                    <a:srgbClr val="FFFFFF"/>
                  </a:solidFill>
                  <a:latin typeface="Arial"/>
                  <a:ea typeface="Arial"/>
                  <a:cs typeface="Arial"/>
                  <a:sym typeface="Arial"/>
                </a:rPr>
                <a:t>DOT Executives</a:t>
              </a:r>
              <a:endParaRPr sz="1406">
                <a:solidFill>
                  <a:srgbClr val="000000"/>
                </a:solidFill>
                <a:latin typeface="Arial"/>
                <a:ea typeface="Arial"/>
                <a:cs typeface="Arial"/>
                <a:sym typeface="Arial"/>
              </a:endParaRPr>
            </a:p>
          </p:txBody>
        </p:sp>
        <p:sp>
          <p:nvSpPr>
            <p:cNvPr id="11403" name="Google Shape;11403;p1596"/>
            <p:cNvSpPr txBox="1"/>
            <p:nvPr/>
          </p:nvSpPr>
          <p:spPr>
            <a:xfrm>
              <a:off x="2688" y="3072"/>
              <a:ext cx="468" cy="98"/>
            </a:xfrm>
            <a:prstGeom prst="rect">
              <a:avLst/>
            </a:prstGeom>
            <a:noFill/>
            <a:ln>
              <a:noFill/>
            </a:ln>
          </p:spPr>
          <p:txBody>
            <a:bodyPr anchorCtr="0" anchor="t" bIns="28700" lIns="57425" spcFirstLastPara="1" rIns="57425" wrap="square" tIns="28700">
              <a:noAutofit/>
            </a:bodyPr>
            <a:lstStyle/>
            <a:p>
              <a:pPr indent="0" lvl="0" marL="0" marR="0" rtl="0" algn="ctr">
                <a:spcBef>
                  <a:spcPts val="0"/>
                </a:spcBef>
                <a:spcAft>
                  <a:spcPts val="0"/>
                </a:spcAft>
                <a:buNone/>
              </a:pPr>
              <a:r>
                <a:rPr lang="en-US" sz="656">
                  <a:solidFill>
                    <a:srgbClr val="FFFFFF"/>
                  </a:solidFill>
                  <a:latin typeface="Arial"/>
                  <a:ea typeface="Arial"/>
                  <a:cs typeface="Arial"/>
                  <a:sym typeface="Arial"/>
                </a:rPr>
                <a:t>Division Heads</a:t>
              </a:r>
              <a:endParaRPr/>
            </a:p>
            <a:p>
              <a:pPr indent="0" lvl="0" marL="0" marR="0" rtl="0" algn="l">
                <a:spcBef>
                  <a:spcPts val="0"/>
                </a:spcBef>
                <a:spcAft>
                  <a:spcPts val="0"/>
                </a:spcAft>
                <a:buNone/>
              </a:pPr>
              <a:r>
                <a:t/>
              </a:r>
              <a:endParaRPr sz="1406">
                <a:solidFill>
                  <a:srgbClr val="000000"/>
                </a:solidFill>
                <a:latin typeface="Arial"/>
                <a:ea typeface="Arial"/>
                <a:cs typeface="Arial"/>
                <a:sym typeface="Arial"/>
              </a:endParaRPr>
            </a:p>
          </p:txBody>
        </p:sp>
        <p:sp>
          <p:nvSpPr>
            <p:cNvPr id="11404" name="Google Shape;11404;p1596"/>
            <p:cNvSpPr txBox="1"/>
            <p:nvPr/>
          </p:nvSpPr>
          <p:spPr>
            <a:xfrm>
              <a:off x="2688" y="3278"/>
              <a:ext cx="468" cy="99"/>
            </a:xfrm>
            <a:prstGeom prst="rect">
              <a:avLst/>
            </a:prstGeom>
            <a:noFill/>
            <a:ln>
              <a:noFill/>
            </a:ln>
          </p:spPr>
          <p:txBody>
            <a:bodyPr anchorCtr="0" anchor="t" bIns="28700" lIns="57425" spcFirstLastPara="1" rIns="57425" wrap="square" tIns="28700">
              <a:noAutofit/>
            </a:bodyPr>
            <a:lstStyle/>
            <a:p>
              <a:pPr indent="0" lvl="0" marL="0" marR="0" rtl="0" algn="ctr">
                <a:spcBef>
                  <a:spcPts val="0"/>
                </a:spcBef>
                <a:spcAft>
                  <a:spcPts val="0"/>
                </a:spcAft>
                <a:buNone/>
              </a:pPr>
              <a:r>
                <a:rPr lang="en-US" sz="656">
                  <a:solidFill>
                    <a:srgbClr val="FFFFFF"/>
                  </a:solidFill>
                  <a:latin typeface="Arial"/>
                  <a:ea typeface="Arial"/>
                  <a:cs typeface="Arial"/>
                  <a:sym typeface="Arial"/>
                </a:rPr>
                <a:t>Section Heads</a:t>
              </a:r>
              <a:endParaRPr sz="1406">
                <a:solidFill>
                  <a:srgbClr val="000000"/>
                </a:solidFill>
                <a:latin typeface="Arial"/>
                <a:ea typeface="Arial"/>
                <a:cs typeface="Arial"/>
                <a:sym typeface="Arial"/>
              </a:endParaRPr>
            </a:p>
          </p:txBody>
        </p:sp>
        <p:sp>
          <p:nvSpPr>
            <p:cNvPr id="11405" name="Google Shape;11405;p1596"/>
            <p:cNvSpPr txBox="1"/>
            <p:nvPr/>
          </p:nvSpPr>
          <p:spPr>
            <a:xfrm>
              <a:off x="2688" y="3501"/>
              <a:ext cx="468" cy="97"/>
            </a:xfrm>
            <a:prstGeom prst="rect">
              <a:avLst/>
            </a:prstGeom>
            <a:noFill/>
            <a:ln>
              <a:noFill/>
            </a:ln>
          </p:spPr>
          <p:txBody>
            <a:bodyPr anchorCtr="0" anchor="t" bIns="28700" lIns="57425" spcFirstLastPara="1" rIns="57425" wrap="square" tIns="28700">
              <a:noAutofit/>
            </a:bodyPr>
            <a:lstStyle/>
            <a:p>
              <a:pPr indent="0" lvl="0" marL="0" marR="0" rtl="0" algn="ctr">
                <a:spcBef>
                  <a:spcPts val="0"/>
                </a:spcBef>
                <a:spcAft>
                  <a:spcPts val="0"/>
                </a:spcAft>
                <a:buNone/>
              </a:pPr>
              <a:r>
                <a:rPr lang="en-US" sz="656">
                  <a:solidFill>
                    <a:srgbClr val="FFFFFF"/>
                  </a:solidFill>
                  <a:latin typeface="Arial"/>
                  <a:ea typeface="Arial"/>
                  <a:cs typeface="Arial"/>
                  <a:sym typeface="Arial"/>
                </a:rPr>
                <a:t>Agency Staff</a:t>
              </a:r>
              <a:endParaRPr sz="1406">
                <a:solidFill>
                  <a:srgbClr val="000000"/>
                </a:solidFill>
                <a:latin typeface="Arial"/>
                <a:ea typeface="Arial"/>
                <a:cs typeface="Arial"/>
                <a:sym typeface="Arial"/>
              </a:endParaRPr>
            </a:p>
          </p:txBody>
        </p:sp>
        <p:cxnSp>
          <p:nvCxnSpPr>
            <p:cNvPr id="11406" name="Google Shape;11406;p1596"/>
            <p:cNvCxnSpPr/>
            <p:nvPr/>
          </p:nvCxnSpPr>
          <p:spPr>
            <a:xfrm>
              <a:off x="2544" y="2813"/>
              <a:ext cx="703" cy="0"/>
            </a:xfrm>
            <a:prstGeom prst="straightConnector1">
              <a:avLst/>
            </a:prstGeom>
            <a:noFill/>
            <a:ln cap="flat" cmpd="sng" w="28575">
              <a:solidFill>
                <a:srgbClr val="FFFFFF"/>
              </a:solidFill>
              <a:prstDash val="solid"/>
              <a:round/>
              <a:headEnd len="med" w="med" type="none"/>
              <a:tailEnd len="med" w="med" type="none"/>
            </a:ln>
          </p:spPr>
        </p:cxnSp>
        <p:cxnSp>
          <p:nvCxnSpPr>
            <p:cNvPr id="11407" name="Google Shape;11407;p1596"/>
            <p:cNvCxnSpPr/>
            <p:nvPr/>
          </p:nvCxnSpPr>
          <p:spPr>
            <a:xfrm>
              <a:off x="2448" y="3013"/>
              <a:ext cx="873" cy="0"/>
            </a:xfrm>
            <a:prstGeom prst="straightConnector1">
              <a:avLst/>
            </a:prstGeom>
            <a:noFill/>
            <a:ln cap="flat" cmpd="sng" w="28575">
              <a:solidFill>
                <a:srgbClr val="FFFFFF"/>
              </a:solidFill>
              <a:prstDash val="solid"/>
              <a:round/>
              <a:headEnd len="med" w="med" type="none"/>
              <a:tailEnd len="med" w="med" type="none"/>
            </a:ln>
          </p:spPr>
        </p:cxnSp>
        <p:cxnSp>
          <p:nvCxnSpPr>
            <p:cNvPr id="11408" name="Google Shape;11408;p1596"/>
            <p:cNvCxnSpPr/>
            <p:nvPr/>
          </p:nvCxnSpPr>
          <p:spPr>
            <a:xfrm>
              <a:off x="2352" y="3212"/>
              <a:ext cx="1209" cy="0"/>
            </a:xfrm>
            <a:prstGeom prst="straightConnector1">
              <a:avLst/>
            </a:prstGeom>
            <a:noFill/>
            <a:ln cap="flat" cmpd="sng" w="28575">
              <a:solidFill>
                <a:srgbClr val="FFFFFF"/>
              </a:solidFill>
              <a:prstDash val="solid"/>
              <a:round/>
              <a:headEnd len="med" w="med" type="none"/>
              <a:tailEnd len="med" w="med" type="none"/>
            </a:ln>
          </p:spPr>
        </p:cxnSp>
        <p:cxnSp>
          <p:nvCxnSpPr>
            <p:cNvPr id="11409" name="Google Shape;11409;p1596"/>
            <p:cNvCxnSpPr/>
            <p:nvPr/>
          </p:nvCxnSpPr>
          <p:spPr>
            <a:xfrm>
              <a:off x="2256" y="3433"/>
              <a:ext cx="1296" cy="0"/>
            </a:xfrm>
            <a:prstGeom prst="straightConnector1">
              <a:avLst/>
            </a:prstGeom>
            <a:noFill/>
            <a:ln cap="flat" cmpd="sng" w="28575">
              <a:solidFill>
                <a:srgbClr val="FFFFFF"/>
              </a:solidFill>
              <a:prstDash val="solid"/>
              <a:round/>
              <a:headEnd len="med" w="med" type="none"/>
              <a:tailEnd len="med" w="med" type="none"/>
            </a:ln>
          </p:spPr>
        </p:cxnSp>
        <p:sp>
          <p:nvSpPr>
            <p:cNvPr id="11410" name="Google Shape;11410;p1596"/>
            <p:cNvSpPr txBox="1"/>
            <p:nvPr/>
          </p:nvSpPr>
          <p:spPr>
            <a:xfrm>
              <a:off x="2064" y="2142"/>
              <a:ext cx="1081" cy="446"/>
            </a:xfrm>
            <a:prstGeom prst="rect">
              <a:avLst/>
            </a:prstGeom>
            <a:noFill/>
            <a:ln>
              <a:noFill/>
            </a:ln>
          </p:spPr>
          <p:txBody>
            <a:bodyPr anchorCtr="0" anchor="t" bIns="28700" lIns="57425" spcFirstLastPara="1" rIns="57425" wrap="square" tIns="28700">
              <a:spAutoFit/>
            </a:bodyPr>
            <a:lstStyle/>
            <a:p>
              <a:pPr indent="0" lvl="0" marL="0" marR="0" rtl="0" algn="l">
                <a:spcBef>
                  <a:spcPts val="0"/>
                </a:spcBef>
                <a:spcAft>
                  <a:spcPts val="0"/>
                </a:spcAft>
                <a:buNone/>
              </a:pPr>
              <a:r>
                <a:rPr b="1" lang="en-US" sz="1313">
                  <a:solidFill>
                    <a:srgbClr val="000000"/>
                  </a:solidFill>
                  <a:latin typeface="Batang"/>
                  <a:ea typeface="Batang"/>
                  <a:cs typeface="Batang"/>
                  <a:sym typeface="Batang"/>
                </a:rPr>
                <a:t>Managed</a:t>
              </a:r>
              <a:endParaRPr/>
            </a:p>
            <a:p>
              <a:pPr indent="0" lvl="0" marL="0" marR="0" rtl="0" algn="l">
                <a:spcBef>
                  <a:spcPts val="0"/>
                </a:spcBef>
                <a:spcAft>
                  <a:spcPts val="0"/>
                </a:spcAft>
                <a:buNone/>
              </a:pPr>
              <a:r>
                <a:rPr b="1" lang="en-US" sz="1313">
                  <a:solidFill>
                    <a:srgbClr val="000000"/>
                  </a:solidFill>
                  <a:latin typeface="Batang"/>
                  <a:ea typeface="Batang"/>
                  <a:cs typeface="Batang"/>
                  <a:sym typeface="Batang"/>
                </a:rPr>
                <a:t>Business</a:t>
              </a:r>
              <a:endParaRPr/>
            </a:p>
            <a:p>
              <a:pPr indent="0" lvl="0" marL="0" marR="0" rtl="0" algn="l">
                <a:spcBef>
                  <a:spcPts val="0"/>
                </a:spcBef>
                <a:spcAft>
                  <a:spcPts val="0"/>
                </a:spcAft>
                <a:buNone/>
              </a:pPr>
              <a:r>
                <a:rPr b="1" lang="en-US" sz="1313">
                  <a:solidFill>
                    <a:srgbClr val="000000"/>
                  </a:solidFill>
                  <a:latin typeface="Batang"/>
                  <a:ea typeface="Batang"/>
                  <a:cs typeface="Batang"/>
                  <a:sym typeface="Batang"/>
                </a:rPr>
                <a:t>Process</a:t>
              </a:r>
              <a:endParaRPr/>
            </a:p>
          </p:txBody>
        </p:sp>
        <p:sp>
          <p:nvSpPr>
            <p:cNvPr id="11411" name="Google Shape;11411;p1596"/>
            <p:cNvSpPr txBox="1"/>
            <p:nvPr/>
          </p:nvSpPr>
          <p:spPr>
            <a:xfrm>
              <a:off x="2064" y="2669"/>
              <a:ext cx="548" cy="136"/>
            </a:xfrm>
            <a:prstGeom prst="rect">
              <a:avLst/>
            </a:prstGeom>
            <a:noFill/>
            <a:ln>
              <a:noFill/>
            </a:ln>
          </p:spPr>
          <p:txBody>
            <a:bodyPr anchorCtr="0" anchor="t" bIns="28700" lIns="57425" spcFirstLastPara="1" rIns="57425" wrap="square" tIns="28700">
              <a:spAutoFit/>
            </a:bodyPr>
            <a:lstStyle/>
            <a:p>
              <a:pPr indent="0" lvl="0" marL="0" marR="0" rtl="0" algn="l">
                <a:spcBef>
                  <a:spcPts val="0"/>
                </a:spcBef>
                <a:spcAft>
                  <a:spcPts val="0"/>
                </a:spcAft>
                <a:buNone/>
              </a:pPr>
              <a:r>
                <a:t/>
              </a:r>
              <a:endParaRPr sz="938">
                <a:solidFill>
                  <a:srgbClr val="000000"/>
                </a:solidFill>
                <a:latin typeface="Arial"/>
                <a:ea typeface="Arial"/>
                <a:cs typeface="Arial"/>
                <a:sym typeface="Arial"/>
              </a:endParaRPr>
            </a:p>
          </p:txBody>
        </p:sp>
        <p:cxnSp>
          <p:nvCxnSpPr>
            <p:cNvPr id="11412" name="Google Shape;11412;p1596"/>
            <p:cNvCxnSpPr/>
            <p:nvPr/>
          </p:nvCxnSpPr>
          <p:spPr>
            <a:xfrm>
              <a:off x="2937" y="3159"/>
              <a:ext cx="0" cy="1554"/>
            </a:xfrm>
            <a:prstGeom prst="straightConnector1">
              <a:avLst/>
            </a:prstGeom>
            <a:noFill/>
            <a:ln cap="flat" cmpd="sng" w="177800">
              <a:solidFill>
                <a:srgbClr val="000000"/>
              </a:solidFill>
              <a:prstDash val="solid"/>
              <a:round/>
              <a:headEnd len="med" w="med" type="triangle"/>
              <a:tailEnd len="med" w="med" type="triangle"/>
            </a:ln>
          </p:spPr>
        </p:cxnSp>
        <p:sp>
          <p:nvSpPr>
            <p:cNvPr id="11413" name="Google Shape;11413;p1596"/>
            <p:cNvSpPr txBox="1"/>
            <p:nvPr/>
          </p:nvSpPr>
          <p:spPr>
            <a:xfrm>
              <a:off x="2250" y="3876"/>
              <a:ext cx="1395" cy="214"/>
            </a:xfrm>
            <a:prstGeom prst="rect">
              <a:avLst/>
            </a:prstGeom>
            <a:noFill/>
            <a:ln>
              <a:noFill/>
            </a:ln>
          </p:spPr>
          <p:txBody>
            <a:bodyPr anchorCtr="0" anchor="t" bIns="28700" lIns="57425" spcFirstLastPara="1" rIns="57425" wrap="square" tIns="28700">
              <a:spAutoFit/>
            </a:bodyPr>
            <a:lstStyle/>
            <a:p>
              <a:pPr indent="0" lvl="0" marL="0" marR="0" rtl="0" algn="ctr">
                <a:spcBef>
                  <a:spcPts val="0"/>
                </a:spcBef>
                <a:spcAft>
                  <a:spcPts val="0"/>
                </a:spcAft>
                <a:buNone/>
              </a:pPr>
              <a:r>
                <a:rPr lang="en-US" sz="843">
                  <a:solidFill>
                    <a:srgbClr val="FFFFFF"/>
                  </a:solidFill>
                  <a:latin typeface="Arial"/>
                  <a:ea typeface="Arial"/>
                  <a:cs typeface="Arial"/>
                  <a:sym typeface="Arial"/>
                </a:rPr>
                <a:t>Coordination across Organizational Units</a:t>
              </a:r>
              <a:endParaRPr sz="1969">
                <a:solidFill>
                  <a:srgbClr val="FFFFFF"/>
                </a:solidFill>
                <a:latin typeface="Arial"/>
                <a:ea typeface="Arial"/>
                <a:cs typeface="Arial"/>
                <a:sym typeface="Arial"/>
              </a:endParaRPr>
            </a:p>
          </p:txBody>
        </p:sp>
        <p:cxnSp>
          <p:nvCxnSpPr>
            <p:cNvPr id="11414" name="Google Shape;11414;p1596"/>
            <p:cNvCxnSpPr/>
            <p:nvPr/>
          </p:nvCxnSpPr>
          <p:spPr>
            <a:xfrm>
              <a:off x="3754" y="2352"/>
              <a:ext cx="0" cy="1248"/>
            </a:xfrm>
            <a:prstGeom prst="straightConnector1">
              <a:avLst/>
            </a:prstGeom>
            <a:noFill/>
            <a:ln cap="flat" cmpd="sng" w="177800">
              <a:solidFill>
                <a:srgbClr val="000000"/>
              </a:solidFill>
              <a:prstDash val="solid"/>
              <a:round/>
              <a:headEnd len="med" w="med" type="triangle"/>
              <a:tailEnd len="med" w="med" type="triangle"/>
            </a:ln>
          </p:spPr>
        </p:cxnSp>
        <p:sp>
          <p:nvSpPr>
            <p:cNvPr id="11415" name="Google Shape;11415;p1596"/>
            <p:cNvSpPr txBox="1"/>
            <p:nvPr/>
          </p:nvSpPr>
          <p:spPr>
            <a:xfrm>
              <a:off x="3504" y="2112"/>
              <a:ext cx="469" cy="214"/>
            </a:xfrm>
            <a:prstGeom prst="rect">
              <a:avLst/>
            </a:prstGeom>
            <a:noFill/>
            <a:ln>
              <a:noFill/>
            </a:ln>
          </p:spPr>
          <p:txBody>
            <a:bodyPr anchorCtr="0" anchor="t" bIns="28700" lIns="57425" spcFirstLastPara="1" rIns="57425" wrap="square" tIns="28700">
              <a:spAutoFit/>
            </a:bodyPr>
            <a:lstStyle/>
            <a:p>
              <a:pPr indent="0" lvl="0" marL="0" marR="0" rtl="0" algn="ctr">
                <a:spcBef>
                  <a:spcPts val="0"/>
                </a:spcBef>
                <a:spcAft>
                  <a:spcPts val="0"/>
                </a:spcAft>
                <a:buNone/>
              </a:pPr>
              <a:r>
                <a:rPr lang="en-US" sz="843">
                  <a:solidFill>
                    <a:srgbClr val="000000"/>
                  </a:solidFill>
                  <a:latin typeface="Arial"/>
                  <a:ea typeface="Arial"/>
                  <a:cs typeface="Arial"/>
                  <a:sym typeface="Arial"/>
                </a:rPr>
                <a:t>Strategic</a:t>
              </a:r>
              <a:endParaRPr/>
            </a:p>
            <a:p>
              <a:pPr indent="0" lvl="0" marL="0" marR="0" rtl="0" algn="ctr">
                <a:spcBef>
                  <a:spcPts val="0"/>
                </a:spcBef>
                <a:spcAft>
                  <a:spcPts val="0"/>
                </a:spcAft>
                <a:buNone/>
              </a:pPr>
              <a:r>
                <a:rPr lang="en-US" sz="843">
                  <a:solidFill>
                    <a:srgbClr val="000000"/>
                  </a:solidFill>
                  <a:latin typeface="Arial"/>
                  <a:ea typeface="Arial"/>
                  <a:cs typeface="Arial"/>
                  <a:sym typeface="Arial"/>
                </a:rPr>
                <a:t>Information</a:t>
              </a:r>
              <a:endParaRPr/>
            </a:p>
          </p:txBody>
        </p:sp>
        <p:sp>
          <p:nvSpPr>
            <p:cNvPr id="11416" name="Google Shape;11416;p1596"/>
            <p:cNvSpPr txBox="1"/>
            <p:nvPr/>
          </p:nvSpPr>
          <p:spPr>
            <a:xfrm>
              <a:off x="3504" y="3600"/>
              <a:ext cx="508" cy="214"/>
            </a:xfrm>
            <a:prstGeom prst="rect">
              <a:avLst/>
            </a:prstGeom>
            <a:noFill/>
            <a:ln>
              <a:noFill/>
            </a:ln>
          </p:spPr>
          <p:txBody>
            <a:bodyPr anchorCtr="0" anchor="t" bIns="28700" lIns="57425" spcFirstLastPara="1" rIns="57425" wrap="square" tIns="28700">
              <a:spAutoFit/>
            </a:bodyPr>
            <a:lstStyle/>
            <a:p>
              <a:pPr indent="0" lvl="0" marL="0" marR="0" rtl="0" algn="ctr">
                <a:spcBef>
                  <a:spcPts val="0"/>
                </a:spcBef>
                <a:spcAft>
                  <a:spcPts val="0"/>
                </a:spcAft>
                <a:buNone/>
              </a:pPr>
              <a:r>
                <a:rPr lang="en-US" sz="843">
                  <a:solidFill>
                    <a:srgbClr val="000000"/>
                  </a:solidFill>
                  <a:latin typeface="Arial"/>
                  <a:ea typeface="Arial"/>
                  <a:cs typeface="Arial"/>
                  <a:sym typeface="Arial"/>
                </a:rPr>
                <a:t>Tactical</a:t>
              </a:r>
              <a:endParaRPr/>
            </a:p>
            <a:p>
              <a:pPr indent="0" lvl="0" marL="0" marR="0" rtl="0" algn="ctr">
                <a:spcBef>
                  <a:spcPts val="0"/>
                </a:spcBef>
                <a:spcAft>
                  <a:spcPts val="0"/>
                </a:spcAft>
                <a:buNone/>
              </a:pPr>
              <a:r>
                <a:rPr lang="en-US" sz="843">
                  <a:solidFill>
                    <a:srgbClr val="000000"/>
                  </a:solidFill>
                  <a:latin typeface="Arial"/>
                  <a:ea typeface="Arial"/>
                  <a:cs typeface="Arial"/>
                  <a:sym typeface="Arial"/>
                </a:rPr>
                <a:t>Information</a:t>
              </a:r>
              <a:endParaRPr/>
            </a:p>
          </p:txBody>
        </p:sp>
        <p:sp>
          <p:nvSpPr>
            <p:cNvPr id="11417" name="Google Shape;11417;p1596"/>
            <p:cNvSpPr txBox="1"/>
            <p:nvPr/>
          </p:nvSpPr>
          <p:spPr>
            <a:xfrm>
              <a:off x="2928" y="4128"/>
              <a:ext cx="1029" cy="175"/>
            </a:xfrm>
            <a:prstGeom prst="rect">
              <a:avLst/>
            </a:prstGeom>
            <a:noFill/>
            <a:ln>
              <a:noFill/>
            </a:ln>
          </p:spPr>
          <p:txBody>
            <a:bodyPr anchorCtr="0" anchor="t" bIns="28700" lIns="57425" spcFirstLastPara="1" rIns="57425" wrap="square" tIns="28700">
              <a:spAutoFit/>
            </a:bodyPr>
            <a:lstStyle/>
            <a:p>
              <a:pPr indent="0" lvl="0" marL="0" marR="0" rtl="0" algn="l">
                <a:spcBef>
                  <a:spcPts val="0"/>
                </a:spcBef>
                <a:spcAft>
                  <a:spcPts val="0"/>
                </a:spcAft>
                <a:buNone/>
              </a:pPr>
              <a:r>
                <a:rPr lang="en-US" sz="656">
                  <a:solidFill>
                    <a:srgbClr val="000000"/>
                  </a:solidFill>
                  <a:latin typeface="Arial"/>
                  <a:ea typeface="Arial"/>
                  <a:cs typeface="Arial"/>
                  <a:sym typeface="Arial"/>
                </a:rPr>
                <a:t>Transportation Asset Management Guide – (NCHRP) Project 20-24(11)</a:t>
              </a:r>
              <a:endParaRPr sz="1781">
                <a:solidFill>
                  <a:srgbClr val="000000"/>
                </a:solidFill>
                <a:latin typeface="Arial"/>
                <a:ea typeface="Arial"/>
                <a:cs typeface="Arial"/>
                <a:sym typeface="Arial"/>
              </a:endParaRPr>
            </a:p>
          </p:txBody>
        </p:sp>
      </p:grpSp>
      <p:sp>
        <p:nvSpPr>
          <p:cNvPr id="11418" name="Google Shape;11418;p1596"/>
          <p:cNvSpPr txBox="1"/>
          <p:nvPr/>
        </p:nvSpPr>
        <p:spPr>
          <a:xfrm>
            <a:off x="3143250" y="1357313"/>
            <a:ext cx="2786063" cy="1304203"/>
          </a:xfrm>
          <a:prstGeom prst="rect">
            <a:avLst/>
          </a:prstGeom>
          <a:noFill/>
          <a:ln cap="flat" cmpd="sng" w="57150">
            <a:solidFill>
              <a:srgbClr val="808080"/>
            </a:solidFill>
            <a:prstDash val="solid"/>
            <a:miter lim="800000"/>
            <a:headEnd len="sm" w="sm" type="none"/>
            <a:tailEnd len="sm" w="sm" type="none"/>
          </a:ln>
        </p:spPr>
        <p:txBody>
          <a:bodyPr anchorCtr="0" anchor="t" bIns="45700" lIns="91425" spcFirstLastPara="1" rIns="91425" wrap="square" tIns="45700">
            <a:spAutoFit/>
          </a:bodyPr>
          <a:lstStyle/>
          <a:p>
            <a:pPr indent="-107155" lvl="0" marL="107155" marR="0" rtl="0" algn="l">
              <a:spcBef>
                <a:spcPts val="0"/>
              </a:spcBef>
              <a:spcAft>
                <a:spcPts val="0"/>
              </a:spcAft>
              <a:buNone/>
            </a:pPr>
            <a:r>
              <a:rPr lang="en-US" sz="1125">
                <a:solidFill>
                  <a:srgbClr val="000000"/>
                </a:solidFill>
                <a:latin typeface="Arial"/>
                <a:ea typeface="Arial"/>
                <a:cs typeface="Arial"/>
                <a:sym typeface="Arial"/>
              </a:rPr>
              <a:t>Ultimately you will have:</a:t>
            </a:r>
            <a:endParaRPr/>
          </a:p>
          <a:p>
            <a:pPr indent="-107155" lvl="0" marL="107155" marR="0" rtl="0" algn="l">
              <a:spcBef>
                <a:spcPts val="563"/>
              </a:spcBef>
              <a:spcAft>
                <a:spcPts val="0"/>
              </a:spcAft>
              <a:buClr>
                <a:srgbClr val="000000"/>
              </a:buClr>
              <a:buSzPts val="1125"/>
              <a:buFont typeface="Arial"/>
              <a:buChar char="•"/>
            </a:pPr>
            <a:r>
              <a:rPr lang="en-US" sz="1125">
                <a:solidFill>
                  <a:srgbClr val="000000"/>
                </a:solidFill>
                <a:latin typeface="Arial"/>
                <a:ea typeface="Arial"/>
                <a:cs typeface="Arial"/>
                <a:sym typeface="Arial"/>
              </a:rPr>
              <a:t> the right information</a:t>
            </a:r>
            <a:endParaRPr/>
          </a:p>
          <a:p>
            <a:pPr indent="-107155" lvl="0" marL="107155" marR="0" rtl="0" algn="l">
              <a:spcBef>
                <a:spcPts val="563"/>
              </a:spcBef>
              <a:spcAft>
                <a:spcPts val="0"/>
              </a:spcAft>
              <a:buClr>
                <a:srgbClr val="000000"/>
              </a:buClr>
              <a:buSzPts val="1125"/>
              <a:buFont typeface="Arial"/>
              <a:buChar char="•"/>
            </a:pPr>
            <a:r>
              <a:rPr lang="en-US" sz="1125">
                <a:solidFill>
                  <a:srgbClr val="000000"/>
                </a:solidFill>
                <a:latin typeface="Arial"/>
                <a:ea typeface="Arial"/>
                <a:cs typeface="Arial"/>
                <a:sym typeface="Arial"/>
              </a:rPr>
              <a:t> available to the right levels of business</a:t>
            </a:r>
            <a:endParaRPr/>
          </a:p>
          <a:p>
            <a:pPr indent="-107155" lvl="0" marL="107155" marR="0" rtl="0" algn="l">
              <a:spcBef>
                <a:spcPts val="563"/>
              </a:spcBef>
              <a:spcAft>
                <a:spcPts val="0"/>
              </a:spcAft>
              <a:buClr>
                <a:srgbClr val="000000"/>
              </a:buClr>
              <a:buSzPts val="1125"/>
              <a:buFont typeface="Arial"/>
              <a:buChar char="•"/>
            </a:pPr>
            <a:r>
              <a:rPr lang="en-US" sz="1125">
                <a:solidFill>
                  <a:srgbClr val="000000"/>
                </a:solidFill>
                <a:latin typeface="Arial"/>
                <a:ea typeface="Arial"/>
                <a:cs typeface="Arial"/>
                <a:sym typeface="Arial"/>
              </a:rPr>
              <a:t> at the right times</a:t>
            </a:r>
            <a:endParaRPr/>
          </a:p>
          <a:p>
            <a:pPr indent="-107155" lvl="0" marL="107155" marR="0" rtl="0" algn="l">
              <a:spcBef>
                <a:spcPts val="563"/>
              </a:spcBef>
              <a:spcAft>
                <a:spcPts val="0"/>
              </a:spcAft>
              <a:buClr>
                <a:srgbClr val="000000"/>
              </a:buClr>
              <a:buSzPts val="1125"/>
              <a:buFont typeface="Arial"/>
              <a:buChar char="•"/>
            </a:pPr>
            <a:r>
              <a:rPr lang="en-US" sz="1125">
                <a:solidFill>
                  <a:srgbClr val="000000"/>
                </a:solidFill>
                <a:latin typeface="Arial"/>
                <a:ea typeface="Arial"/>
                <a:cs typeface="Arial"/>
                <a:sym typeface="Arial"/>
              </a:rPr>
              <a:t> to support the right decisions</a:t>
            </a:r>
            <a:endParaRPr/>
          </a:p>
        </p:txBody>
      </p:sp>
      <p:sp>
        <p:nvSpPr>
          <p:cNvPr id="11419" name="Google Shape;11419;p1596"/>
          <p:cNvSpPr txBox="1"/>
          <p:nvPr/>
        </p:nvSpPr>
        <p:spPr>
          <a:xfrm>
            <a:off x="285750" y="428625"/>
            <a:ext cx="2000250" cy="3953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969">
                <a:solidFill>
                  <a:srgbClr val="000000"/>
                </a:solidFill>
                <a:latin typeface="Batang"/>
                <a:ea typeface="Batang"/>
                <a:cs typeface="Batang"/>
                <a:sym typeface="Batang"/>
              </a:rPr>
              <a:t>ODOT Vision</a:t>
            </a:r>
            <a:endParaRPr/>
          </a:p>
        </p:txBody>
      </p:sp>
      <p:sp>
        <p:nvSpPr>
          <p:cNvPr id="11420" name="Google Shape;11420;p1596"/>
          <p:cNvSpPr txBox="1"/>
          <p:nvPr/>
        </p:nvSpPr>
        <p:spPr>
          <a:xfrm>
            <a:off x="214312" y="1000125"/>
            <a:ext cx="2357438" cy="18235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25">
                <a:solidFill>
                  <a:srgbClr val="000000"/>
                </a:solidFill>
                <a:latin typeface="Arial"/>
                <a:ea typeface="Arial"/>
                <a:cs typeface="Arial"/>
                <a:sym typeface="Arial"/>
              </a:rPr>
              <a:t>ODOT’s assets are managed strategically by utilizing integrated and systematic data collection, storage, analysis and reporting standards on a broad range of transportation system assets, optimizing funding and life cycle decisions for operations, maintenance and construction business functions.</a:t>
            </a:r>
            <a:endParaRPr/>
          </a:p>
        </p:txBody>
      </p:sp>
      <p:sp>
        <p:nvSpPr>
          <p:cNvPr id="11421" name="Google Shape;11421;p1596"/>
          <p:cNvSpPr txBox="1"/>
          <p:nvPr/>
        </p:nvSpPr>
        <p:spPr>
          <a:xfrm>
            <a:off x="285750" y="3143250"/>
            <a:ext cx="2000250" cy="10014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969">
                <a:solidFill>
                  <a:srgbClr val="000000"/>
                </a:solidFill>
                <a:latin typeface="Batang"/>
                <a:ea typeface="Batang"/>
                <a:cs typeface="Batang"/>
                <a:sym typeface="Batang"/>
              </a:rPr>
              <a:t>Key Elements of Asset Management</a:t>
            </a:r>
            <a:endParaRPr/>
          </a:p>
        </p:txBody>
      </p:sp>
      <p:sp>
        <p:nvSpPr>
          <p:cNvPr id="11422" name="Google Shape;11422;p1596"/>
          <p:cNvSpPr txBox="1"/>
          <p:nvPr/>
        </p:nvSpPr>
        <p:spPr>
          <a:xfrm>
            <a:off x="428625" y="4357688"/>
            <a:ext cx="2143125" cy="2083263"/>
          </a:xfrm>
          <a:prstGeom prst="rect">
            <a:avLst/>
          </a:prstGeom>
          <a:noFill/>
          <a:ln>
            <a:noFill/>
          </a:ln>
        </p:spPr>
        <p:txBody>
          <a:bodyPr anchorCtr="0" anchor="t" bIns="45700" lIns="91425" spcFirstLastPara="1" rIns="91425" wrap="square" tIns="45700">
            <a:spAutoFit/>
          </a:bodyPr>
          <a:lstStyle/>
          <a:p>
            <a:pPr indent="-71437" lvl="0" marL="0" marR="0" rtl="0" algn="l">
              <a:spcBef>
                <a:spcPts val="0"/>
              </a:spcBef>
              <a:spcAft>
                <a:spcPts val="0"/>
              </a:spcAft>
              <a:buClr>
                <a:srgbClr val="000000"/>
              </a:buClr>
              <a:buSzPts val="1125"/>
              <a:buFont typeface="Arial"/>
              <a:buChar char="•"/>
            </a:pPr>
            <a:r>
              <a:rPr b="0" i="0" lang="en-US" sz="1125" u="none">
                <a:solidFill>
                  <a:srgbClr val="000000"/>
                </a:solidFill>
                <a:latin typeface="Arial"/>
                <a:ea typeface="Arial"/>
                <a:cs typeface="Arial"/>
                <a:sym typeface="Arial"/>
              </a:rPr>
              <a:t>  STRATEGIC GOALS</a:t>
            </a:r>
            <a:endParaRPr/>
          </a:p>
          <a:p>
            <a:pPr indent="-71437" lvl="0" marL="0" marR="0" rtl="0" algn="l">
              <a:spcBef>
                <a:spcPts val="338"/>
              </a:spcBef>
              <a:spcAft>
                <a:spcPts val="0"/>
              </a:spcAft>
              <a:buClr>
                <a:srgbClr val="000000"/>
              </a:buClr>
              <a:buSzPts val="1125"/>
              <a:buFont typeface="Arial"/>
              <a:buChar char="•"/>
            </a:pPr>
            <a:r>
              <a:rPr b="0" i="1" lang="en-US" sz="1125" u="sng">
                <a:solidFill>
                  <a:srgbClr val="000000"/>
                </a:solidFill>
                <a:latin typeface="Arial"/>
                <a:ea typeface="Arial"/>
                <a:cs typeface="Arial"/>
                <a:sym typeface="Arial"/>
              </a:rPr>
              <a:t>  Inventory of Assets</a:t>
            </a:r>
            <a:endParaRPr/>
          </a:p>
          <a:p>
            <a:pPr indent="-71437" lvl="0" marL="0" marR="0" rtl="0" algn="l">
              <a:spcBef>
                <a:spcPts val="338"/>
              </a:spcBef>
              <a:spcAft>
                <a:spcPts val="0"/>
              </a:spcAft>
              <a:buClr>
                <a:srgbClr val="000000"/>
              </a:buClr>
              <a:buSzPts val="1125"/>
              <a:buFont typeface="Arial"/>
              <a:buChar char="•"/>
            </a:pPr>
            <a:r>
              <a:rPr b="0" i="1" lang="en-US" sz="1125" u="none">
                <a:solidFill>
                  <a:srgbClr val="000000"/>
                </a:solidFill>
                <a:latin typeface="Arial"/>
                <a:ea typeface="Arial"/>
                <a:cs typeface="Arial"/>
                <a:sym typeface="Arial"/>
              </a:rPr>
              <a:t>  DATA COLLECTION AND STORAGE STANDARDS</a:t>
            </a:r>
            <a:endParaRPr/>
          </a:p>
          <a:p>
            <a:pPr indent="-71437" lvl="0" marL="0" marR="0" rtl="0" algn="l">
              <a:spcBef>
                <a:spcPts val="338"/>
              </a:spcBef>
              <a:spcAft>
                <a:spcPts val="0"/>
              </a:spcAft>
              <a:buClr>
                <a:srgbClr val="000000"/>
              </a:buClr>
              <a:buSzPts val="1125"/>
              <a:buFont typeface="Arial"/>
              <a:buChar char="•"/>
            </a:pPr>
            <a:r>
              <a:rPr b="0" i="0" lang="en-US" sz="1125" u="sng">
                <a:solidFill>
                  <a:srgbClr val="000000"/>
                </a:solidFill>
                <a:latin typeface="Arial"/>
                <a:ea typeface="Arial"/>
                <a:cs typeface="Arial"/>
                <a:sym typeface="Arial"/>
              </a:rPr>
              <a:t>  Robust Asset Reporting and Analysis including Cross-Asset Analysis</a:t>
            </a:r>
            <a:endParaRPr/>
          </a:p>
          <a:p>
            <a:pPr indent="-71437" lvl="0" marL="0" marR="0" rtl="0" algn="l">
              <a:spcBef>
                <a:spcPts val="338"/>
              </a:spcBef>
              <a:spcAft>
                <a:spcPts val="0"/>
              </a:spcAft>
              <a:buClr>
                <a:srgbClr val="000000"/>
              </a:buClr>
              <a:buSzPts val="1125"/>
              <a:buFont typeface="Arial"/>
              <a:buChar char="•"/>
            </a:pPr>
            <a:r>
              <a:rPr b="0" i="0" lang="en-US" sz="1125" u="sng">
                <a:solidFill>
                  <a:srgbClr val="000000"/>
                </a:solidFill>
                <a:latin typeface="Arial"/>
                <a:ea typeface="Arial"/>
                <a:cs typeface="Arial"/>
                <a:sym typeface="Arial"/>
              </a:rPr>
              <a:t>  Customer Focused</a:t>
            </a:r>
            <a:endParaRPr/>
          </a:p>
          <a:p>
            <a:pPr indent="-71437" lvl="0" marL="0" marR="0" rtl="0" algn="l">
              <a:spcBef>
                <a:spcPts val="338"/>
              </a:spcBef>
              <a:spcAft>
                <a:spcPts val="0"/>
              </a:spcAft>
              <a:buClr>
                <a:srgbClr val="000000"/>
              </a:buClr>
              <a:buSzPts val="1125"/>
              <a:buFont typeface="Arial"/>
              <a:buChar char="•"/>
            </a:pPr>
            <a:r>
              <a:rPr b="0" i="0" lang="en-US" sz="1125" u="sng">
                <a:solidFill>
                  <a:srgbClr val="000000"/>
                </a:solidFill>
                <a:latin typeface="Arial"/>
                <a:ea typeface="Arial"/>
                <a:cs typeface="Arial"/>
                <a:sym typeface="Arial"/>
              </a:rPr>
              <a:t>  System Oriented</a:t>
            </a:r>
            <a:endParaRPr/>
          </a:p>
          <a:p>
            <a:pPr indent="0" lvl="0" marL="0" marR="0" rtl="0" algn="l">
              <a:spcBef>
                <a:spcPts val="0"/>
              </a:spcBef>
              <a:spcAft>
                <a:spcPts val="0"/>
              </a:spcAft>
              <a:buClr>
                <a:schemeClr val="dk1"/>
              </a:buClr>
              <a:buSzPts val="1125"/>
              <a:buFont typeface="Arial"/>
              <a:buNone/>
            </a:pPr>
            <a:r>
              <a:t/>
            </a:r>
            <a:endParaRPr sz="1125">
              <a:solidFill>
                <a:srgbClr val="000000"/>
              </a:solidFill>
              <a:latin typeface="Arial"/>
              <a:ea typeface="Arial"/>
              <a:cs typeface="Arial"/>
              <a:sym typeface="Arial"/>
            </a:endParaRPr>
          </a:p>
        </p:txBody>
      </p:sp>
      <p:sp>
        <p:nvSpPr>
          <p:cNvPr id="11423" name="Google Shape;11423;p1596"/>
          <p:cNvSpPr txBox="1"/>
          <p:nvPr/>
        </p:nvSpPr>
        <p:spPr>
          <a:xfrm>
            <a:off x="3500438" y="428625"/>
            <a:ext cx="2000250" cy="6983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969">
                <a:solidFill>
                  <a:srgbClr val="000000"/>
                </a:solidFill>
                <a:latin typeface="Batang"/>
                <a:ea typeface="Batang"/>
                <a:cs typeface="Batang"/>
                <a:sym typeface="Batang"/>
              </a:rPr>
              <a:t>What Will it Mean for Me?</a:t>
            </a:r>
            <a:endParaRPr/>
          </a:p>
        </p:txBody>
      </p:sp>
      <p:sp>
        <p:nvSpPr>
          <p:cNvPr id="11424" name="Google Shape;11424;p1596"/>
          <p:cNvSpPr txBox="1"/>
          <p:nvPr/>
        </p:nvSpPr>
        <p:spPr>
          <a:xfrm>
            <a:off x="6715125" y="428625"/>
            <a:ext cx="2000250" cy="10014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969">
                <a:solidFill>
                  <a:srgbClr val="000000"/>
                </a:solidFill>
                <a:latin typeface="Batang"/>
                <a:ea typeface="Batang"/>
                <a:cs typeface="Batang"/>
                <a:sym typeface="Batang"/>
              </a:rPr>
              <a:t>Asset Management Overview</a:t>
            </a:r>
            <a:endParaRPr/>
          </a:p>
        </p:txBody>
      </p:sp>
      <p:sp>
        <p:nvSpPr>
          <p:cNvPr id="11425" name="Google Shape;11425;p1596"/>
          <p:cNvSpPr/>
          <p:nvPr/>
        </p:nvSpPr>
        <p:spPr>
          <a:xfrm>
            <a:off x="71438" y="1061404"/>
            <a:ext cx="184731" cy="3953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69">
              <a:solidFill>
                <a:srgbClr val="000000"/>
              </a:solidFill>
              <a:latin typeface="Arial"/>
              <a:ea typeface="Arial"/>
              <a:cs typeface="Arial"/>
              <a:sym typeface="Arial"/>
            </a:endParaRPr>
          </a:p>
        </p:txBody>
      </p:sp>
      <p:sp>
        <p:nvSpPr>
          <p:cNvPr id="11426" name="Google Shape;11426;p1596"/>
          <p:cNvSpPr txBox="1"/>
          <p:nvPr/>
        </p:nvSpPr>
        <p:spPr>
          <a:xfrm>
            <a:off x="6715125" y="4071938"/>
            <a:ext cx="2000250" cy="6983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969">
                <a:solidFill>
                  <a:srgbClr val="000000"/>
                </a:solidFill>
                <a:latin typeface="Batang"/>
                <a:ea typeface="Batang"/>
                <a:cs typeface="Batang"/>
                <a:sym typeface="Batang"/>
              </a:rPr>
              <a:t>Implementation Structure</a:t>
            </a:r>
            <a:endParaRPr/>
          </a:p>
        </p:txBody>
      </p:sp>
      <p:sp>
        <p:nvSpPr>
          <p:cNvPr id="11427" name="Google Shape;11427;p1596"/>
          <p:cNvSpPr txBox="1"/>
          <p:nvPr/>
        </p:nvSpPr>
        <p:spPr>
          <a:xfrm>
            <a:off x="7000875" y="4929188"/>
            <a:ext cx="1714500" cy="15465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25">
                <a:solidFill>
                  <a:srgbClr val="000000"/>
                </a:solidFill>
                <a:latin typeface="Arial"/>
                <a:ea typeface="Arial"/>
                <a:cs typeface="Arial"/>
                <a:sym typeface="Arial"/>
              </a:rPr>
              <a:t>Steering Committees:</a:t>
            </a:r>
            <a:endParaRPr/>
          </a:p>
          <a:p>
            <a:pPr indent="-71437" lvl="0" marL="0" marR="0" rtl="0" algn="l">
              <a:spcBef>
                <a:spcPts val="563"/>
              </a:spcBef>
              <a:spcAft>
                <a:spcPts val="0"/>
              </a:spcAft>
              <a:buClr>
                <a:srgbClr val="000000"/>
              </a:buClr>
              <a:buSzPts val="1125"/>
              <a:buFont typeface="Arial"/>
              <a:buChar char="•"/>
            </a:pPr>
            <a:r>
              <a:rPr lang="en-US" sz="1125">
                <a:solidFill>
                  <a:srgbClr val="000000"/>
                </a:solidFill>
                <a:latin typeface="Arial"/>
                <a:ea typeface="Arial"/>
                <a:cs typeface="Arial"/>
                <a:sym typeface="Arial"/>
              </a:rPr>
              <a:t>  Executive</a:t>
            </a:r>
            <a:endParaRPr/>
          </a:p>
          <a:p>
            <a:pPr indent="-71437" lvl="0" marL="0" marR="0" rtl="0" algn="l">
              <a:spcBef>
                <a:spcPts val="338"/>
              </a:spcBef>
              <a:spcAft>
                <a:spcPts val="0"/>
              </a:spcAft>
              <a:buClr>
                <a:srgbClr val="000000"/>
              </a:buClr>
              <a:buSzPts val="1125"/>
              <a:buFont typeface="Arial"/>
              <a:buChar char="•"/>
            </a:pPr>
            <a:r>
              <a:rPr lang="en-US" sz="1125">
                <a:solidFill>
                  <a:srgbClr val="000000"/>
                </a:solidFill>
                <a:latin typeface="Arial"/>
                <a:ea typeface="Arial"/>
                <a:cs typeface="Arial"/>
                <a:sym typeface="Arial"/>
              </a:rPr>
              <a:t>  Asset/OTMS</a:t>
            </a:r>
            <a:endParaRPr/>
          </a:p>
          <a:p>
            <a:pPr indent="-71437" lvl="0" marL="0" marR="0" rtl="0" algn="l">
              <a:spcBef>
                <a:spcPts val="338"/>
              </a:spcBef>
              <a:spcAft>
                <a:spcPts val="0"/>
              </a:spcAft>
              <a:buClr>
                <a:srgbClr val="000000"/>
              </a:buClr>
              <a:buSzPts val="1125"/>
              <a:buFont typeface="Arial"/>
              <a:buChar char="•"/>
            </a:pPr>
            <a:r>
              <a:rPr lang="en-US" sz="1125">
                <a:solidFill>
                  <a:srgbClr val="000000"/>
                </a:solidFill>
                <a:latin typeface="Arial"/>
                <a:ea typeface="Arial"/>
                <a:cs typeface="Arial"/>
                <a:sym typeface="Arial"/>
              </a:rPr>
              <a:t>  Asset/OTMS Tactical</a:t>
            </a:r>
            <a:endParaRPr/>
          </a:p>
          <a:p>
            <a:pPr indent="-71437" lvl="0" marL="0" marR="0" rtl="0" algn="l">
              <a:spcBef>
                <a:spcPts val="338"/>
              </a:spcBef>
              <a:spcAft>
                <a:spcPts val="0"/>
              </a:spcAft>
              <a:buClr>
                <a:srgbClr val="000000"/>
              </a:buClr>
              <a:buSzPts val="1125"/>
              <a:buFont typeface="Arial"/>
              <a:buChar char="•"/>
            </a:pPr>
            <a:r>
              <a:rPr lang="en-US" sz="1125">
                <a:solidFill>
                  <a:srgbClr val="000000"/>
                </a:solidFill>
                <a:latin typeface="Arial"/>
                <a:ea typeface="Arial"/>
                <a:cs typeface="Arial"/>
                <a:sym typeface="Arial"/>
              </a:rPr>
              <a:t>  Various Working          Committees &amp; Groups</a:t>
            </a:r>
            <a:endParaRPr/>
          </a:p>
          <a:p>
            <a:pPr indent="0" lvl="0" marL="0" marR="0" rtl="0" algn="l">
              <a:spcBef>
                <a:spcPts val="0"/>
              </a:spcBef>
              <a:spcAft>
                <a:spcPts val="0"/>
              </a:spcAft>
              <a:buNone/>
            </a:pPr>
            <a:r>
              <a:t/>
            </a:r>
            <a:endParaRPr sz="1125">
              <a:solidFill>
                <a:srgbClr val="000000"/>
              </a:solidFill>
              <a:latin typeface="Arial"/>
              <a:ea typeface="Arial"/>
              <a:cs typeface="Arial"/>
              <a:sym typeface="Arial"/>
            </a:endParaRPr>
          </a:p>
        </p:txBody>
      </p:sp>
      <p:sp>
        <p:nvSpPr>
          <p:cNvPr id="11428" name="Google Shape;11428;p1596"/>
          <p:cNvSpPr/>
          <p:nvPr/>
        </p:nvSpPr>
        <p:spPr>
          <a:xfrm>
            <a:off x="71438" y="1065870"/>
            <a:ext cx="184731" cy="3953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69">
              <a:solidFill>
                <a:srgbClr val="000000"/>
              </a:solidFill>
              <a:latin typeface="Arial"/>
              <a:ea typeface="Arial"/>
              <a:cs typeface="Arial"/>
              <a:sym typeface="Arial"/>
            </a:endParaRPr>
          </a:p>
        </p:txBody>
      </p:sp>
      <p:pic>
        <p:nvPicPr>
          <p:cNvPr id="11429" name="Google Shape;11429;p1596"/>
          <p:cNvPicPr preferRelativeResize="0"/>
          <p:nvPr/>
        </p:nvPicPr>
        <p:blipFill rotWithShape="1">
          <a:blip r:embed="rId3">
            <a:alphaModFix/>
          </a:blip>
          <a:srcRect b="0" l="0" r="0" t="0"/>
          <a:stretch/>
        </p:blipFill>
        <p:spPr>
          <a:xfrm>
            <a:off x="6643688" y="1428750"/>
            <a:ext cx="2290465" cy="23574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